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6" r:id="rId2"/>
  </p:sldMasterIdLst>
  <p:notesMasterIdLst>
    <p:notesMasterId r:id="rId37"/>
  </p:notesMasterIdLst>
  <p:handoutMasterIdLst>
    <p:handoutMasterId r:id="rId38"/>
  </p:handoutMasterIdLst>
  <p:sldIdLst>
    <p:sldId id="257" r:id="rId3"/>
    <p:sldId id="279" r:id="rId4"/>
    <p:sldId id="289" r:id="rId5"/>
    <p:sldId id="282" r:id="rId6"/>
    <p:sldId id="284" r:id="rId7"/>
    <p:sldId id="259" r:id="rId8"/>
    <p:sldId id="292" r:id="rId9"/>
    <p:sldId id="285" r:id="rId10"/>
    <p:sldId id="283" r:id="rId11"/>
    <p:sldId id="290" r:id="rId12"/>
    <p:sldId id="291" r:id="rId13"/>
    <p:sldId id="260" r:id="rId14"/>
    <p:sldId id="261" r:id="rId15"/>
    <p:sldId id="262" r:id="rId16"/>
    <p:sldId id="273" r:id="rId17"/>
    <p:sldId id="274" r:id="rId18"/>
    <p:sldId id="286" r:id="rId19"/>
    <p:sldId id="263" r:id="rId20"/>
    <p:sldId id="281" r:id="rId21"/>
    <p:sldId id="275" r:id="rId22"/>
    <p:sldId id="265" r:id="rId23"/>
    <p:sldId id="266" r:id="rId24"/>
    <p:sldId id="287" r:id="rId25"/>
    <p:sldId id="267" r:id="rId26"/>
    <p:sldId id="268" r:id="rId27"/>
    <p:sldId id="280" r:id="rId28"/>
    <p:sldId id="269" r:id="rId29"/>
    <p:sldId id="270" r:id="rId30"/>
    <p:sldId id="271" r:id="rId31"/>
    <p:sldId id="272" r:id="rId32"/>
    <p:sldId id="276" r:id="rId33"/>
    <p:sldId id="277" r:id="rId34"/>
    <p:sldId id="278" r:id="rId35"/>
    <p:sldId id="29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296" userDrawn="1">
          <p15:clr>
            <a:srgbClr val="A4A3A4"/>
          </p15:clr>
        </p15:guide>
        <p15:guide id="4" orient="horz" pos="41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9911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  <p:guide pos="7296"/>
        <p:guide orient="horz" pos="412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524"/>
    </p:cViewPr>
  </p:sorterViewPr>
  <p:notesViewPr>
    <p:cSldViewPr snapToGrid="0" showGuides="1">
      <p:cViewPr varScale="1">
        <p:scale>
          <a:sx n="76" d="100"/>
          <a:sy n="76" d="100"/>
        </p:scale>
        <p:origin x="253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96EA6-6F25-4F19-87BA-7ADCC16DAEFF}" type="datetimeFigureOut">
              <a:rPr lang="en-US" smtClean="0"/>
              <a:t>6/25/2016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E50CC-F33A-4EF4-9F12-93EC4A21A0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295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C172E-A8B5-46F6-B05C-DFA3E2E0F207}" type="datetimeFigureOut">
              <a:rPr lang="en-US" smtClean="0"/>
              <a:t>6/25/2016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74CE4-FBD8-4481-AEFB-CA53E599A7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268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974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 presentation will benefit audience: Adult learners are more interested in a subject if they know how or why it is important to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Presenter’s level of expertise in the subject: Briefly state your credentials in this area, or explain why participants should listen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929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 presentation will benefit audience: Adult learners are more interested in a subject if they know how or why it is important to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Presenter’s level of expertise in the subject: Briefly state your credentials in this area, or explain why participants should listen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929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 presentation will benefit audience: Adult learners are more interested in a subject if they know how or why it is important to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Presenter’s level of expertise in the subject: Briefly state your credentials in this area, or explain why participants should listen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244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 presentation will benefit audience: Adult learners are more interested in a subject if they know how or why it is important to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Presenter’s level of expertise in the subject: Briefly state your credentials in this area, or explain why participants should listen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670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 presentation will benefit audience: Adult learners are more interested in a subject if they know how or why it is important to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Presenter’s level of expertise in the subject: Briefly state your credentials in this area, or explain why participants should listen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834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 presentation will benefit audience: Adult learners are more interested in a subject if they know how or why it is important to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Presenter’s level of expertise in the subject: Briefly state your credentials in this area, or explain why participants should listen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834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 presentation will benefit audience: Adult learners are more interested in a subject if they know how or why it is important to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Presenter’s level of expertise in the subject: Briefly state your credentials in this area, or explain why participants should listen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834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 presentation will benefit audience: Adult learners are more interested in a subject if they know how or why it is important to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Presenter’s level of expertise in the subject: Briefly state your credentials in this area, or explain why participants should listen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670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 presentation will benefit audience: Adult learners are more interested in a subject if they know how or why it is important to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Presenter’s level of expertise in the subject: Briefly state your credentials in this area, or explain why participants should listen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1872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 presentation will benefit audience: Adult learners are more interested in a subject if they know how or why it is important to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Presenter’s level of expertise in the subject: Briefly state your credentials in this area, or explain why participants should listen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834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 presentation will benefit audience: Adult learners are more interested in a subject if they know how or why it is important to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Presenter’s level of expertise in the subject: Briefly state your credentials in this area, or explain why participants should listen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670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 presentation will benefit audience: Adult learners are more interested in a subject if they know how or why it is important to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Presenter’s level of expertise in the subject: Briefly state your credentials in this area, or explain why participants should listen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3327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 presentation will benefit audience: Adult learners are more interested in a subject if they know how or why it is important to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Presenter’s level of expertise in the subject: Briefly state your credentials in this area, or explain why participants should listen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8200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 presentation will benefit audience: Adult learners are more interested in a subject if they know how or why it is important to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Presenter’s level of expertise in the subject: Briefly state your credentials in this area, or explain why participants should listen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3088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 presentation will benefit audience: Adult learners are more interested in a subject if they know how or why it is important to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Presenter’s level of expertise in the subject: Briefly state your credentials in this area, or explain why participants should listen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3088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 presentation will benefit audience: Adult learners are more interested in a subject if they know how or why it is important to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Presenter’s level of expertise in the subject: Briefly state your credentials in this area, or explain why participants should listen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8768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 presentation will benefit audience: Adult learners are more interested in a subject if they know how or why it is important to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Presenter’s level of expertise in the subject: Briefly state your credentials in this area, or explain why participants should listen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6962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 presentation will benefit audience: Adult learners are more interested in a subject if they know how or why it is important to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Presenter’s level of expertise in the subject: Briefly state your credentials in this area, or explain why participants should listen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6962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 presentation will benefit audience: Adult learners are more interested in a subject if they know how or why it is important to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Presenter’s level of expertise in the subject: Briefly state your credentials in this area, or explain why participants should listen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0528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 presentation will benefit audience: Adult learners are more interested in a subject if they know how or why it is important to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Presenter’s level of expertise in the subject: Briefly state your credentials in this area, or explain why participants should listen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185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 presentation will benefit audience: Adult learners are more interested in a subject if they know how or why it is important to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Presenter’s level of expertise in the subject: Briefly state your credentials in this area, or explain why participants should listen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898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 presentation will benefit audience: Adult learners are more interested in a subject if they know how or why it is important to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Presenter’s level of expertise in the subject: Briefly state your credentials in this area, or explain why participants should listen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5526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 presentation will benefit audience: Adult learners are more interested in a subject if they know how or why it is important to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Presenter’s level of expertise in the subject: Briefly state your credentials in this area, or explain why participants should listen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8574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 presentation will benefit audience: Adult learners are more interested in a subject if they know how or why it is important to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Presenter’s level of expertise in the subject: Briefly state your credentials in this area, or explain why participants should listen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8986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 presentation will benefit audience: Adult learners are more interested in a subject if they know how or why it is important to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Presenter’s level of expertise in the subject: Briefly state your credentials in this area, or explain why participants should listen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8986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 presentation will benefit audience: Adult learners are more interested in a subject if they know how or why it is important to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Presenter’s level of expertise in the subject: Briefly state your credentials in this area, or explain why participants should listen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8986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74CE4-FBD8-4481-AEFB-CA53E599A74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278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 presentation will benefit audience: Adult learners are more interested in a subject if they know how or why it is important to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Presenter’s level of expertise in the subject: Briefly state your credentials in this area, or explain why participants should listen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67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 presentation will benefit audience: Adult learners are more interested in a subject if they know how or why it is important to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Presenter’s level of expertise in the subject: Briefly state your credentials in this area, or explain why participants should listen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67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 presentation will benefit audience: Adult learners are more interested in a subject if they know how or why it is important to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Presenter’s level of expertise in the subject: Briefly state your credentials in this area, or explain why participants should listen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929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 presentation will benefit audience: Adult learners are more interested in a subject if they know how or why it is important to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Presenter’s level of expertise in the subject: Briefly state your credentials in this area, or explain why participants should listen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929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 presentation will benefit audience: Adult learners are more interested in a subject if they know how or why it is important to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Presenter’s level of expertise in the subject: Briefly state your credentials in this area, or explain why participants should listen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929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 presentation will benefit audience: Adult learners are more interested in a subject if they know how or why it is important to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Presenter’s level of expertise in the subject: Briefly state your credentials in this area, or explain why participants should listen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FD335-6D8E-486A-8F5F-DFC7325903F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929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4" name="Rectangle 23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5" name="Rectangle 24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Rectangle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7" name="Rectangle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1" name="Rectangle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fld id="{4E708F12-96AD-4ED4-8132-A78F5E42C1F5}" type="datetime1">
              <a:rPr lang="en-US" smtClean="0"/>
              <a:t>6/25/2016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2401888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0115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FA170-8299-44AD-AEEF-FC686C3D7804}" type="datetime1">
              <a:rPr lang="en-US" smtClean="0"/>
              <a:t>6/25/2016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6784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1763A-68EC-4ECD-9620-D9FE9CDDD622}" type="datetime1">
              <a:rPr lang="en-US" smtClean="0"/>
              <a:t>6/25/2016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483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483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7808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8BEDD-6160-49BB-B372-861DE7DE9BA5}" type="datetime1">
              <a:rPr lang="en-US" smtClean="0"/>
              <a:t>6/25/2016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pic>
        <p:nvPicPr>
          <p:cNvPr id="8" name="Content Placeholder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24" y="841248"/>
            <a:ext cx="2656377" cy="121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0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E819F-B7FD-4B29-8F66-9E318144BC2A}" type="datetime1">
              <a:rPr lang="en-US" smtClean="0"/>
              <a:t>6/25/2016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chemeClr val="accent2"/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70512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A159C-B6E0-4F10-9F4A-2FA57003B139}" type="datetime1">
              <a:rPr lang="en-US" smtClean="0"/>
              <a:t>6/25/2016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341875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341875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pic>
        <p:nvPicPr>
          <p:cNvPr id="9" name="Content Placeholder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727149"/>
            <a:ext cx="2681777" cy="123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4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170CBBB-D1D1-4386-A5E9-07F3477B78F3}" type="datetime1">
              <a:rPr lang="en-US" smtClean="0"/>
              <a:t>6/25/2016</a:t>
            </a:fld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lumMod val="60000"/>
              <a:lumOff val="4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071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9FA4CAD8-0EA7-4615-B69B-B2F199EF3A93}" type="datetime1">
              <a:rPr lang="en-US" smtClean="0"/>
              <a:t>6/25/2016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2195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4BD7-6953-492C-921B-E68B2D7F14C8}" type="datetime1">
              <a:rPr lang="en-US" smtClean="0"/>
              <a:t>6/25/2016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6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17D9B-D4D3-4E23-88DF-2E354FA43196}" type="datetime1">
              <a:rPr lang="en-US" smtClean="0"/>
              <a:t>6/25/2016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050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580573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9868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F67C5-D04E-4576-B61C-12ABA14BBD6C}" type="datetime1">
              <a:rPr lang="en-US" smtClean="0"/>
              <a:t>6/25/2016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8361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0" name="Rectangle 29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1" name="Rectangle 30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2" name="Rectangle 31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5" name="Rectangle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8" name="Rectangle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39" name="Rectangle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40" name="Rectangle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C20F09E4-6EA4-4BF3-9FC8-FF40373B88E6}" type="datetime1">
              <a:rPr lang="en-US" smtClean="0"/>
              <a:t>6/25/2016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13217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tx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1"/>
        </a:buClr>
        <a:buFont typeface="Wingdings 2" panose="05020102010507070707" pitchFamily="18" charset="2"/>
        <a:buChar char="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orient="horz" pos="4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 smtClean="0"/>
              <a:t>East Hill Foundation</a:t>
            </a:r>
            <a:endParaRPr lang="en-US" sz="8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" t="4506" r="3393" b="2229"/>
          <a:stretch/>
        </p:blipFill>
        <p:spPr>
          <a:xfrm>
            <a:off x="817053" y="3871913"/>
            <a:ext cx="3728819" cy="2986088"/>
          </a:xfrm>
          <a:prstGeom prst="rect">
            <a:avLst/>
          </a:prstGeom>
        </p:spPr>
      </p:pic>
      <p:pic>
        <p:nvPicPr>
          <p:cNvPr id="6" name="Content Placehold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116" y="4627779"/>
            <a:ext cx="4861884" cy="223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0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749" y="2262304"/>
            <a:ext cx="5688169" cy="4341875"/>
          </a:xfrm>
        </p:spPr>
        <p:txBody>
          <a:bodyPr>
            <a:normAutofit/>
          </a:bodyPr>
          <a:lstStyle/>
          <a:p>
            <a:r>
              <a:rPr lang="en-US" sz="4400" dirty="0"/>
              <a:t>Peter initiates a Needs Assessment Survey for the Town of </a:t>
            </a:r>
            <a:r>
              <a:rPr lang="en-US" sz="4400" dirty="0" smtClean="0"/>
              <a:t>Newstead </a:t>
            </a: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5423"/>
            <a:ext cx="10972800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1992</a:t>
            </a:r>
            <a:endParaRPr lang="en-US" sz="5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 t="2910" r="2427" b="3639"/>
          <a:stretch/>
        </p:blipFill>
        <p:spPr>
          <a:xfrm>
            <a:off x="6517365" y="2262304"/>
            <a:ext cx="4803167" cy="3670479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931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749" y="2262304"/>
            <a:ext cx="5688169" cy="434187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Grand Opening of the Clarence Historical Museum, purchased with assistance from East Hill Foundation</a:t>
            </a: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5423"/>
            <a:ext cx="10972800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1992</a:t>
            </a:r>
            <a:endParaRPr lang="en-US" sz="5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046" y="2063932"/>
            <a:ext cx="5510354" cy="3929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618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22" y="705394"/>
            <a:ext cx="4867153" cy="34687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838" y="2249424"/>
            <a:ext cx="5688169" cy="4341875"/>
          </a:xfrm>
        </p:spPr>
        <p:txBody>
          <a:bodyPr>
            <a:normAutofit/>
          </a:bodyPr>
          <a:lstStyle/>
          <a:p>
            <a:r>
              <a:rPr lang="en-US" sz="4400" dirty="0"/>
              <a:t>Wilson Greatbatch’s Barn/Workshop </a:t>
            </a:r>
            <a:r>
              <a:rPr lang="en-US" sz="4400" dirty="0" smtClean="0"/>
              <a:t>moves </a:t>
            </a:r>
            <a:r>
              <a:rPr lang="en-US" sz="4400" dirty="0"/>
              <a:t>to Clarence Historical Museum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5423"/>
            <a:ext cx="10972800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1995</a:t>
            </a:r>
            <a:endParaRPr lang="en-US" sz="5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031" y="3526971"/>
            <a:ext cx="4336369" cy="31194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5019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61597"/>
            <a:ext cx="5676247" cy="38265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9337" y="2184110"/>
            <a:ext cx="5688169" cy="434187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In Loving Memory of Peter N. Greatbatch</a:t>
            </a:r>
          </a:p>
          <a:p>
            <a:pPr marL="109728" indent="0">
              <a:buNone/>
            </a:pP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5423"/>
            <a:ext cx="10972800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1998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80196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462" y="2144922"/>
            <a:ext cx="5688169" cy="4341875"/>
          </a:xfrm>
        </p:spPr>
        <p:txBody>
          <a:bodyPr>
            <a:normAutofit/>
          </a:bodyPr>
          <a:lstStyle/>
          <a:p>
            <a:r>
              <a:rPr lang="en-US" sz="4400" dirty="0"/>
              <a:t>Ami </a:t>
            </a:r>
            <a:r>
              <a:rPr lang="en-US" sz="4400" dirty="0" smtClean="0"/>
              <a:t>&amp; Warren establish </a:t>
            </a:r>
            <a:r>
              <a:rPr lang="en-US" sz="4400" dirty="0"/>
              <a:t>the office in </a:t>
            </a:r>
            <a:r>
              <a:rPr lang="en-US" sz="4400" dirty="0" smtClean="0"/>
              <a:t>Williamsville</a:t>
            </a:r>
          </a:p>
          <a:p>
            <a:r>
              <a:rPr lang="en-US" sz="4400" dirty="0" smtClean="0"/>
              <a:t>Mission includes grants to WNY and Family interests</a:t>
            </a: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5423"/>
            <a:ext cx="10972800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1999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631" y="2144922"/>
            <a:ext cx="5756368" cy="3972915"/>
          </a:xfrm>
          <a:prstGeom prst="roundRect">
            <a:avLst>
              <a:gd name="adj" fmla="val 16667"/>
            </a:avLst>
          </a:prstGeom>
          <a:ln>
            <a:solidFill>
              <a:srgbClr val="92D05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3006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524" y="2249456"/>
            <a:ext cx="5688169" cy="4341875"/>
          </a:xfrm>
        </p:spPr>
        <p:txBody>
          <a:bodyPr>
            <a:normAutofit/>
          </a:bodyPr>
          <a:lstStyle/>
          <a:p>
            <a:r>
              <a:rPr lang="en-US" sz="4400" dirty="0"/>
              <a:t>Family Meeting held at the Little White House </a:t>
            </a:r>
            <a:r>
              <a:rPr lang="en-US" sz="4400" dirty="0" smtClean="0"/>
              <a:t>Restaurant</a:t>
            </a:r>
          </a:p>
          <a:p>
            <a:r>
              <a:rPr lang="en-US" sz="4400" dirty="0" smtClean="0"/>
              <a:t>Family Members report on grant projects</a:t>
            </a: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5423"/>
            <a:ext cx="10972800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2000</a:t>
            </a:r>
            <a:endParaRPr lang="en-US" sz="54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023" y="1952223"/>
            <a:ext cx="6411221" cy="42551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1853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956" y="885423"/>
            <a:ext cx="5693475" cy="2960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999" y="765856"/>
            <a:ext cx="4305424" cy="57405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64" y="760200"/>
            <a:ext cx="4309667" cy="5746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2164546"/>
            <a:ext cx="6101790" cy="434187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Clarence Public Library opens </a:t>
            </a:r>
          </a:p>
          <a:p>
            <a:r>
              <a:rPr lang="en-US" sz="4400" dirty="0" smtClean="0"/>
              <a:t>Children’s area is </a:t>
            </a:r>
            <a:br>
              <a:rPr lang="en-US" sz="4400" dirty="0" smtClean="0"/>
            </a:br>
            <a:r>
              <a:rPr lang="en-US" sz="4400" dirty="0" smtClean="0"/>
              <a:t>named in Memory of Peter Neville Greatbatch</a:t>
            </a: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5423"/>
            <a:ext cx="10972800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2001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96920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834" y="1836183"/>
            <a:ext cx="6616207" cy="4397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4651" y="2133005"/>
            <a:ext cx="5688169" cy="434187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Teaching the family philanthropy</a:t>
            </a:r>
          </a:p>
          <a:p>
            <a:r>
              <a:rPr lang="en-US" sz="4400" dirty="0" smtClean="0"/>
              <a:t>Council on Foundations Conference in </a:t>
            </a:r>
            <a:br>
              <a:rPr lang="en-US" sz="4400" dirty="0" smtClean="0"/>
            </a:br>
            <a:r>
              <a:rPr lang="en-US" sz="4400" dirty="0" smtClean="0"/>
              <a:t>San Jose, CA</a:t>
            </a: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5423"/>
            <a:ext cx="10972800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2002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0530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634" y="561728"/>
            <a:ext cx="4092665" cy="3061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9336" y="2157651"/>
            <a:ext cx="5688169" cy="434187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NxGen Giving Program</a:t>
            </a:r>
          </a:p>
          <a:p>
            <a:r>
              <a:rPr lang="en-US" sz="4400" dirty="0" smtClean="0"/>
              <a:t>Jenny</a:t>
            </a:r>
            <a:r>
              <a:rPr lang="en-US" sz="4400" dirty="0"/>
              <a:t>, Marcy, Ericka, Jimmy, </a:t>
            </a:r>
            <a:r>
              <a:rPr lang="en-US" sz="4400" dirty="0" smtClean="0"/>
              <a:t>Cindy, Ken</a:t>
            </a:r>
            <a:r>
              <a:rPr lang="en-US" sz="4400" dirty="0"/>
              <a:t>, James, Jennifer</a:t>
            </a:r>
            <a:r>
              <a:rPr lang="en-US" sz="4400" dirty="0" smtClean="0"/>
              <a:t>, Emily and Cody participate</a:t>
            </a: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5423"/>
            <a:ext cx="10972800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2004</a:t>
            </a:r>
            <a:endParaRPr lang="en-US" sz="5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702" y="3304903"/>
            <a:ext cx="4775613" cy="31946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5006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329" y="2144922"/>
            <a:ext cx="5688169" cy="434187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E &amp; W G Foundation becomes a subsidiary of East Hill Foundation</a:t>
            </a: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5423"/>
            <a:ext cx="10972800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2007</a:t>
            </a:r>
            <a:endParaRPr lang="en-US" sz="5400" dirty="0"/>
          </a:p>
        </p:txBody>
      </p:sp>
      <p:sp>
        <p:nvSpPr>
          <p:cNvPr id="8" name="TextBox 7"/>
          <p:cNvSpPr txBox="1"/>
          <p:nvPr/>
        </p:nvSpPr>
        <p:spPr>
          <a:xfrm>
            <a:off x="7203336" y="5605692"/>
            <a:ext cx="374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Freestyle Script" panose="030804020302050B0404" pitchFamily="66" charset="0"/>
              </a:rPr>
              <a:t>A family tradition of stewardship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Freestyle Script" panose="030804020302050B04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9" b="27525"/>
          <a:stretch/>
        </p:blipFill>
        <p:spPr>
          <a:xfrm>
            <a:off x="5774498" y="1985887"/>
            <a:ext cx="6282417" cy="3127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1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100" dirty="0"/>
              <a:t>A family tradition of stewardship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It Started with a Vision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7" r="5016" b="15846"/>
          <a:stretch/>
        </p:blipFill>
        <p:spPr>
          <a:xfrm>
            <a:off x="2246811" y="3234692"/>
            <a:ext cx="3344092" cy="3211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484" y="3234692"/>
            <a:ext cx="3412604" cy="3211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1864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" r="1973" b="2600"/>
          <a:stretch/>
        </p:blipFill>
        <p:spPr>
          <a:xfrm>
            <a:off x="1970468" y="4143451"/>
            <a:ext cx="1996226" cy="2527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682" y="790574"/>
            <a:ext cx="4123085" cy="3092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117" y="3068871"/>
            <a:ext cx="5232065" cy="36698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3304" y="2047072"/>
            <a:ext cx="5843426" cy="434187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Niagara Hospice opens</a:t>
            </a:r>
          </a:p>
          <a:p>
            <a:r>
              <a:rPr lang="en-US" sz="4400" dirty="0" smtClean="0"/>
              <a:t>Entrance in Memory of “Aunt” Sally Manning</a:t>
            </a: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5423"/>
            <a:ext cx="10972800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2008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77668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652" y="3401404"/>
            <a:ext cx="4911725" cy="32744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0728" y="2140528"/>
            <a:ext cx="5796585" cy="434187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The Eleanor </a:t>
            </a:r>
            <a:r>
              <a:rPr lang="en-US" sz="4400" dirty="0"/>
              <a:t>&amp; Wilson Greatbatch </a:t>
            </a:r>
            <a:r>
              <a:rPr lang="en-US" sz="4400" dirty="0" smtClean="0"/>
              <a:t>Pavilion opens at </a:t>
            </a:r>
            <a:r>
              <a:rPr lang="en-US" sz="4400" dirty="0"/>
              <a:t>the 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Martin </a:t>
            </a:r>
            <a:r>
              <a:rPr lang="en-US" sz="4400" dirty="0"/>
              <a:t>House Complex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5423"/>
            <a:ext cx="10972800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2009</a:t>
            </a:r>
            <a:endParaRPr lang="en-US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11" y="755375"/>
            <a:ext cx="3846905" cy="3001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3004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75" y="3439104"/>
            <a:ext cx="2175366" cy="3256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804" y="1886718"/>
            <a:ext cx="5688169" cy="434187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Sustainable </a:t>
            </a:r>
            <a:r>
              <a:rPr lang="en-US" sz="4400" dirty="0"/>
              <a:t>Funding Program </a:t>
            </a:r>
            <a:r>
              <a:rPr lang="en-US" sz="4400" dirty="0" smtClean="0"/>
              <a:t>begins</a:t>
            </a: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5423"/>
            <a:ext cx="10972800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2010</a:t>
            </a:r>
            <a:endParaRPr lang="en-US" sz="5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962" y="1469359"/>
            <a:ext cx="4759234" cy="47592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28"/>
          <a:stretch/>
        </p:blipFill>
        <p:spPr>
          <a:xfrm>
            <a:off x="4110138" y="3195162"/>
            <a:ext cx="2778490" cy="3367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4188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143" y="3523864"/>
            <a:ext cx="6668169" cy="3112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0787" y="2023502"/>
            <a:ext cx="5688169" cy="434187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Council on Foundations Conference in </a:t>
            </a:r>
            <a:br>
              <a:rPr lang="en-US" sz="4400" dirty="0" smtClean="0"/>
            </a:br>
            <a:r>
              <a:rPr lang="en-US" sz="4400" dirty="0" smtClean="0"/>
              <a:t>San Diego, CA </a:t>
            </a:r>
          </a:p>
          <a:p>
            <a:r>
              <a:rPr lang="en-US" sz="4400" dirty="0" smtClean="0"/>
              <a:t>Meeting with </a:t>
            </a:r>
            <a:br>
              <a:rPr lang="en-US" sz="4400" dirty="0" smtClean="0"/>
            </a:br>
            <a:r>
              <a:rPr lang="en-US" sz="4400" dirty="0" smtClean="0"/>
              <a:t>Founder of Benevon</a:t>
            </a: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5423"/>
            <a:ext cx="10972800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2010</a:t>
            </a:r>
            <a:endParaRPr lang="en-US" sz="5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143" y="814144"/>
            <a:ext cx="2829872" cy="2832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0587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" t="10507" r="8005" b="12713"/>
          <a:stretch/>
        </p:blipFill>
        <p:spPr>
          <a:xfrm>
            <a:off x="6178731" y="865194"/>
            <a:ext cx="5799909" cy="4102375"/>
          </a:xfrm>
          <a:prstGeom prst="ellipse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6240" y="2110138"/>
            <a:ext cx="5688169" cy="4341875"/>
          </a:xfrm>
        </p:spPr>
        <p:txBody>
          <a:bodyPr>
            <a:normAutofit/>
          </a:bodyPr>
          <a:lstStyle/>
          <a:p>
            <a:r>
              <a:rPr lang="en-US" sz="4400" dirty="0"/>
              <a:t>Eleanor &amp; </a:t>
            </a:r>
            <a:r>
              <a:rPr lang="en-US" sz="4400" dirty="0" smtClean="0"/>
              <a:t>Wilson: </a:t>
            </a:r>
            <a:br>
              <a:rPr lang="en-US" sz="4400" dirty="0" smtClean="0"/>
            </a:br>
            <a:r>
              <a:rPr lang="en-US" sz="4400" dirty="0" smtClean="0"/>
              <a:t>Celebrating their life</a:t>
            </a: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5423"/>
            <a:ext cx="10972800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2011</a:t>
            </a:r>
            <a:endParaRPr lang="en-US" sz="5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83"/>
          <a:stretch/>
        </p:blipFill>
        <p:spPr>
          <a:xfrm>
            <a:off x="4099589" y="4012973"/>
            <a:ext cx="1941981" cy="2439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0" r="22247" b="7824"/>
          <a:stretch/>
        </p:blipFill>
        <p:spPr>
          <a:xfrm>
            <a:off x="992777" y="4012974"/>
            <a:ext cx="2207624" cy="2439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8902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166" y="1418823"/>
            <a:ext cx="4775234" cy="47752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743" y="2118796"/>
            <a:ext cx="6387922" cy="4341875"/>
          </a:xfrm>
        </p:spPr>
        <p:txBody>
          <a:bodyPr>
            <a:normAutofit/>
          </a:bodyPr>
          <a:lstStyle/>
          <a:p>
            <a:r>
              <a:rPr lang="en-US" sz="4400" dirty="0"/>
              <a:t>Ami &amp; Warren </a:t>
            </a:r>
            <a:r>
              <a:rPr lang="en-US" sz="4400" dirty="0" smtClean="0"/>
              <a:t>donate </a:t>
            </a:r>
            <a:br>
              <a:rPr lang="en-US" sz="4400" dirty="0" smtClean="0"/>
            </a:br>
            <a:r>
              <a:rPr lang="en-US" sz="4400" dirty="0" smtClean="0"/>
              <a:t>17 </a:t>
            </a:r>
            <a:r>
              <a:rPr lang="en-US" sz="4400" dirty="0"/>
              <a:t>Island Street p</a:t>
            </a:r>
            <a:r>
              <a:rPr lang="en-US" sz="4400" dirty="0" smtClean="0"/>
              <a:t>roperty  </a:t>
            </a:r>
          </a:p>
          <a:p>
            <a:r>
              <a:rPr lang="en-US" sz="4400" dirty="0" smtClean="0"/>
              <a:t>Island Street </a:t>
            </a:r>
            <a:r>
              <a:rPr lang="en-US" sz="4400" dirty="0"/>
              <a:t>Foundation, Inc. </a:t>
            </a:r>
            <a:r>
              <a:rPr lang="en-US" sz="4400" dirty="0" smtClean="0"/>
              <a:t>becomes </a:t>
            </a:r>
            <a:r>
              <a:rPr lang="en-US" sz="4400" dirty="0"/>
              <a:t>a subsidiary of East Hill Foundation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5423"/>
            <a:ext cx="10972800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2011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39019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871" y="1852422"/>
            <a:ext cx="7155684" cy="434187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Groundbreaking for new East Hill Foundation </a:t>
            </a:r>
            <a:br>
              <a:rPr lang="en-US" sz="4400" dirty="0" smtClean="0"/>
            </a:br>
            <a:r>
              <a:rPr lang="en-US" sz="4400" dirty="0" smtClean="0"/>
              <a:t>Office in North Tonawanda</a:t>
            </a: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5423"/>
            <a:ext cx="10972800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2012</a:t>
            </a:r>
            <a:endParaRPr lang="en-US" sz="5400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826" y="1565110"/>
            <a:ext cx="5198748" cy="4341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99" y="3905794"/>
            <a:ext cx="3690499" cy="2766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4389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4096" r="3717" b="4178"/>
          <a:stretch/>
        </p:blipFill>
        <p:spPr>
          <a:xfrm>
            <a:off x="7305545" y="754808"/>
            <a:ext cx="4528954" cy="2967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395" y="1952223"/>
            <a:ext cx="6387922" cy="4341875"/>
          </a:xfrm>
        </p:spPr>
        <p:txBody>
          <a:bodyPr>
            <a:normAutofit/>
          </a:bodyPr>
          <a:lstStyle/>
          <a:p>
            <a:r>
              <a:rPr lang="en-US" sz="4400" dirty="0"/>
              <a:t>East Hill Foundation </a:t>
            </a:r>
            <a:r>
              <a:rPr lang="en-US" sz="4400" dirty="0" smtClean="0"/>
              <a:t>moves </a:t>
            </a:r>
            <a:r>
              <a:rPr lang="en-US" sz="4400" dirty="0"/>
              <a:t>to 17 Island </a:t>
            </a:r>
            <a:r>
              <a:rPr lang="en-US" sz="4400" dirty="0" smtClean="0"/>
              <a:t>Street </a:t>
            </a:r>
          </a:p>
          <a:p>
            <a:r>
              <a:rPr lang="en-US" sz="4400" dirty="0" smtClean="0"/>
              <a:t>North Tonawanda </a:t>
            </a:r>
            <a:br>
              <a:rPr lang="en-US" sz="4400" dirty="0" smtClean="0"/>
            </a:br>
            <a:r>
              <a:rPr lang="en-US" sz="4400" dirty="0" smtClean="0"/>
              <a:t>Grant Program begins</a:t>
            </a: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5423"/>
            <a:ext cx="10972800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2013</a:t>
            </a:r>
            <a:endParaRPr lang="en-US" sz="5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52" y="5104223"/>
            <a:ext cx="5469745" cy="12580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126" y="4846035"/>
            <a:ext cx="2779755" cy="1516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637" y="4611757"/>
            <a:ext cx="2408520" cy="18809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3346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825" y="3379304"/>
            <a:ext cx="4316527" cy="3237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2015331"/>
            <a:ext cx="6387922" cy="434187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Educational programs begin </a:t>
            </a:r>
          </a:p>
          <a:p>
            <a:r>
              <a:rPr lang="en-US" sz="4400" dirty="0" smtClean="0"/>
              <a:t>Property becomes available for nonprofit events</a:t>
            </a: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5423"/>
            <a:ext cx="10972800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2014</a:t>
            </a:r>
            <a:endParaRPr lang="en-US" sz="5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096" y="714092"/>
            <a:ext cx="3678567" cy="2758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663" y="686009"/>
            <a:ext cx="2273689" cy="2787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096" y="3506636"/>
            <a:ext cx="2332548" cy="3110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5575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696" y="1122035"/>
            <a:ext cx="3948621" cy="52648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70" y="1952223"/>
            <a:ext cx="6387922" cy="4341875"/>
          </a:xfrm>
        </p:spPr>
        <p:txBody>
          <a:bodyPr>
            <a:normAutofit/>
          </a:bodyPr>
          <a:lstStyle/>
          <a:p>
            <a:r>
              <a:rPr lang="en-US" sz="4400" dirty="0"/>
              <a:t>Ken Dulian </a:t>
            </a:r>
            <a:r>
              <a:rPr lang="en-US" sz="4400" dirty="0" smtClean="0"/>
              <a:t>promoted </a:t>
            </a:r>
            <a:r>
              <a:rPr lang="en-US" sz="4400" dirty="0"/>
              <a:t>to Executive Director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5423"/>
            <a:ext cx="10972800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2015</a:t>
            </a:r>
            <a:endParaRPr lang="en-US" sz="5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47" y="3416534"/>
            <a:ext cx="4068768" cy="3051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2410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525" y="2048535"/>
            <a:ext cx="5688169" cy="4341875"/>
          </a:xfrm>
        </p:spPr>
        <p:txBody>
          <a:bodyPr>
            <a:normAutofit fontScale="92500"/>
          </a:bodyPr>
          <a:lstStyle/>
          <a:p>
            <a:r>
              <a:rPr lang="en-US" sz="4400" dirty="0"/>
              <a:t>East Hill Foundation </a:t>
            </a:r>
            <a:r>
              <a:rPr lang="en-US" sz="4400" dirty="0" smtClean="0"/>
              <a:t>was established </a:t>
            </a:r>
            <a:r>
              <a:rPr lang="en-US" sz="4400" dirty="0"/>
              <a:t>to assist Clarence, Akron, </a:t>
            </a:r>
            <a:r>
              <a:rPr lang="en-US" sz="4400" dirty="0" smtClean="0"/>
              <a:t>and Newstead communities</a:t>
            </a:r>
          </a:p>
          <a:p>
            <a:pPr marL="109728" indent="0">
              <a:buNone/>
            </a:pPr>
            <a:endParaRPr lang="en-US" sz="4400" dirty="0" smtClean="0"/>
          </a:p>
          <a:p>
            <a:r>
              <a:rPr lang="en-US" sz="4400" dirty="0" smtClean="0"/>
              <a:t>First Meeting 12/22/86</a:t>
            </a: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5423"/>
            <a:ext cx="10972800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1986</a:t>
            </a:r>
            <a:endParaRPr lang="en-US" sz="5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115" y="2498877"/>
            <a:ext cx="5187426" cy="3441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970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350" y="1830505"/>
            <a:ext cx="3148783" cy="4740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867" y="1952223"/>
            <a:ext cx="6387922" cy="4341875"/>
          </a:xfrm>
        </p:spPr>
        <p:txBody>
          <a:bodyPr>
            <a:normAutofit/>
          </a:bodyPr>
          <a:lstStyle/>
          <a:p>
            <a:pPr lvl="0"/>
            <a:r>
              <a:rPr lang="en-US" sz="4400" dirty="0"/>
              <a:t>Buffalo Niagara </a:t>
            </a:r>
            <a:r>
              <a:rPr lang="en-US" sz="4400" dirty="0" smtClean="0"/>
              <a:t>Riverkeeper </a:t>
            </a:r>
            <a:r>
              <a:rPr lang="en-US" sz="4400" dirty="0"/>
              <a:t>establishes Satellite Office at 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17 </a:t>
            </a:r>
            <a:r>
              <a:rPr lang="en-US" sz="4400" dirty="0"/>
              <a:t>Island Street to </a:t>
            </a:r>
            <a:r>
              <a:rPr lang="en-US" sz="4400" dirty="0" smtClean="0"/>
              <a:t>bring </a:t>
            </a:r>
            <a:r>
              <a:rPr lang="en-US" sz="4400" dirty="0"/>
              <a:t>educational programs to Niagara </a:t>
            </a:r>
            <a:r>
              <a:rPr lang="en-US" sz="4400" dirty="0" smtClean="0"/>
              <a:t>County</a:t>
            </a: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5423"/>
            <a:ext cx="10972800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2016</a:t>
            </a:r>
            <a:endParaRPr lang="en-US" sz="5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29" y="756485"/>
            <a:ext cx="2287733" cy="34444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0228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565" y="2077330"/>
            <a:ext cx="4238755" cy="3374933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3183" y="2249425"/>
            <a:ext cx="6387922" cy="434187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Grants to the community to date total more than </a:t>
            </a:r>
            <a:r>
              <a:rPr lang="en-US" sz="6000" b="1" dirty="0" smtClean="0"/>
              <a:t>$16,041,883</a:t>
            </a:r>
            <a:endParaRPr lang="en-US" sz="4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5423"/>
            <a:ext cx="10972800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2016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19964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599" y="928687"/>
            <a:ext cx="3078401" cy="5480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3183" y="2067137"/>
            <a:ext cx="6860760" cy="434187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Thank you Warren for your love of philanthropy, your dedication to family, and your steadfast leadership!</a:t>
            </a: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5423"/>
            <a:ext cx="10972800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2016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11405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765" y="1905065"/>
            <a:ext cx="10972800" cy="4325112"/>
          </a:xfrm>
        </p:spPr>
        <p:txBody>
          <a:bodyPr>
            <a:normAutofit/>
          </a:bodyPr>
          <a:lstStyle/>
          <a:p>
            <a:r>
              <a:rPr lang="en-US" sz="4800" dirty="0" smtClean="0"/>
              <a:t>Continue the family legacy</a:t>
            </a:r>
            <a:br>
              <a:rPr lang="en-US" sz="4800" dirty="0" smtClean="0"/>
            </a:br>
            <a:r>
              <a:rPr lang="en-US" sz="4800" dirty="0" smtClean="0"/>
              <a:t>and the Gift of Giving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834" y="970786"/>
            <a:ext cx="10972800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Looking to The Future…</a:t>
            </a:r>
            <a:endParaRPr lang="en-US" sz="5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4" t="5073" r="16239" b="6042"/>
          <a:stretch/>
        </p:blipFill>
        <p:spPr>
          <a:xfrm>
            <a:off x="7235686" y="2997990"/>
            <a:ext cx="4253948" cy="37241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651592"/>
            <a:ext cx="2302911" cy="3070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1602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 smtClean="0"/>
              <a:t>East Hill Foundation</a:t>
            </a:r>
            <a:endParaRPr lang="en-US" sz="8000" dirty="0"/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116" y="4627779"/>
            <a:ext cx="4861884" cy="22302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383" y="4323806"/>
            <a:ext cx="69121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Contact: </a:t>
            </a:r>
            <a:br>
              <a:rPr lang="en-US" sz="3600" b="1" dirty="0" smtClean="0"/>
            </a:br>
            <a:r>
              <a:rPr lang="en-US" sz="3600" b="1" dirty="0" smtClean="0"/>
              <a:t>Kenneth </a:t>
            </a:r>
            <a:r>
              <a:rPr lang="en-US" sz="3600" b="1" dirty="0" err="1" smtClean="0"/>
              <a:t>Dulian</a:t>
            </a:r>
            <a:r>
              <a:rPr lang="en-US" sz="3600" b="1" dirty="0" smtClean="0"/>
              <a:t>, Executive Director</a:t>
            </a:r>
          </a:p>
          <a:p>
            <a:r>
              <a:rPr lang="en-US" sz="3600" b="1" dirty="0" smtClean="0"/>
              <a:t>Michele Schmidt</a:t>
            </a:r>
            <a:r>
              <a:rPr lang="en-US" sz="3600" b="1" smtClean="0"/>
              <a:t>, </a:t>
            </a:r>
            <a:r>
              <a:rPr lang="en-US" sz="3600" b="1" smtClean="0"/>
              <a:t>Grants </a:t>
            </a:r>
            <a:r>
              <a:rPr lang="en-US" sz="3600" b="1" dirty="0" smtClean="0"/>
              <a:t>Director</a:t>
            </a:r>
          </a:p>
          <a:p>
            <a:r>
              <a:rPr lang="en-US" sz="3600" b="1" dirty="0" smtClean="0"/>
              <a:t>www.easthillfdn.org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15009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90" y="1329170"/>
            <a:ext cx="6501391" cy="47625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713" y="2249425"/>
            <a:ext cx="5688169" cy="434187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Peter Greatbatch Executive Director of East Hill Foundation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90" y="829541"/>
            <a:ext cx="2193090" cy="57617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5423"/>
            <a:ext cx="10972800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1986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06012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886" y="2225459"/>
            <a:ext cx="6487734" cy="4341875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sz="4400" dirty="0" smtClean="0"/>
              <a:t>First Grant Recipient</a:t>
            </a:r>
          </a:p>
          <a:p>
            <a:r>
              <a:rPr lang="en-US" sz="3800" dirty="0" smtClean="0"/>
              <a:t>Clarence Senior Citizens Inc. </a:t>
            </a:r>
          </a:p>
          <a:p>
            <a:r>
              <a:rPr lang="en-US" sz="3800" dirty="0" smtClean="0"/>
              <a:t>$5,000 Referral Services</a:t>
            </a:r>
          </a:p>
          <a:p>
            <a:pPr marL="109728" indent="0">
              <a:buNone/>
            </a:pPr>
            <a:r>
              <a:rPr lang="en-US" sz="4400" dirty="0"/>
              <a:t>Second Grant </a:t>
            </a:r>
            <a:r>
              <a:rPr lang="en-US" sz="4400" dirty="0" smtClean="0"/>
              <a:t>Recipient</a:t>
            </a:r>
          </a:p>
          <a:p>
            <a:r>
              <a:rPr lang="en-US" sz="3800" dirty="0" smtClean="0"/>
              <a:t>Clarence Historical Society</a:t>
            </a:r>
          </a:p>
          <a:p>
            <a:r>
              <a:rPr lang="en-US" sz="3800" dirty="0" smtClean="0"/>
              <a:t>Used Copy Machine for Office</a:t>
            </a:r>
            <a:endParaRPr lang="en-US" sz="3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5423"/>
            <a:ext cx="10972800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1987</a:t>
            </a:r>
            <a:endParaRPr lang="en-US" sz="5400" dirty="0"/>
          </a:p>
        </p:txBody>
      </p:sp>
      <p:pic>
        <p:nvPicPr>
          <p:cNvPr id="1027" name="Picture 3" descr="C:\Users\MicheleSchmidt\AppData\Local\Microsoft\Windows\Temporary Internet Files\Content.IE5\964GGLYB\gf01a20140201170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82" y="885423"/>
            <a:ext cx="3686858" cy="3095206"/>
          </a:xfrm>
          <a:prstGeom prst="ellipse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7" descr="Screen Clippin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490" y="4347652"/>
            <a:ext cx="4353533" cy="2067213"/>
          </a:xfrm>
        </p:spPr>
      </p:pic>
    </p:spTree>
    <p:extLst>
      <p:ext uri="{BB962C8B-B14F-4D97-AF65-F5344CB8AC3E}">
        <p14:creationId xmlns:p14="http://schemas.microsoft.com/office/powerpoint/2010/main" val="409940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6902" y="2184110"/>
            <a:ext cx="5688169" cy="4341875"/>
          </a:xfrm>
        </p:spPr>
        <p:txBody>
          <a:bodyPr>
            <a:normAutofit/>
          </a:bodyPr>
          <a:lstStyle/>
          <a:p>
            <a:r>
              <a:rPr lang="en-US" sz="4400" dirty="0"/>
              <a:t>Peter </a:t>
            </a:r>
            <a:r>
              <a:rPr lang="en-US" sz="4400" dirty="0" smtClean="0"/>
              <a:t>initiates a Needs Assessment Survey for the Town of Clarence </a:t>
            </a: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5423"/>
            <a:ext cx="10972800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1988</a:t>
            </a:r>
            <a:endParaRPr lang="en-US" sz="5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417" y="2184110"/>
            <a:ext cx="5866068" cy="3622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5905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4480" y="2108954"/>
            <a:ext cx="5688169" cy="434187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East Hill purchases the building for Clarence Historical Museum</a:t>
            </a:r>
            <a:r>
              <a:rPr lang="en-US" sz="4400" dirty="0"/>
              <a:t> </a:t>
            </a:r>
            <a:r>
              <a:rPr lang="en-US" sz="4400" dirty="0" smtClean="0"/>
              <a:t>and lease it to the Town of Clarence with option to purchase.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5423"/>
            <a:ext cx="10972800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1989</a:t>
            </a:r>
            <a:endParaRPr lang="en-US" sz="5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166" y="2498590"/>
            <a:ext cx="5384800" cy="3562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454239" y="6266163"/>
            <a:ext cx="4434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10465 Main Street, circa. 1843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8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587" y="2210236"/>
            <a:ext cx="5765076" cy="4341875"/>
          </a:xfrm>
        </p:spPr>
        <p:txBody>
          <a:bodyPr>
            <a:normAutofit/>
          </a:bodyPr>
          <a:lstStyle/>
          <a:p>
            <a:r>
              <a:rPr lang="en-US" sz="4400" dirty="0"/>
              <a:t>L</a:t>
            </a:r>
            <a:r>
              <a:rPr lang="en-US" sz="4400" dirty="0" smtClean="0"/>
              <a:t>ogo created by   </a:t>
            </a:r>
            <a:br>
              <a:rPr lang="en-US" sz="4400" dirty="0" smtClean="0"/>
            </a:br>
            <a:r>
              <a:rPr lang="en-US" sz="4400" dirty="0" smtClean="0"/>
              <a:t>Anne Maciariello</a:t>
            </a:r>
          </a:p>
          <a:p>
            <a:pPr lvl="1"/>
            <a:r>
              <a:rPr lang="en-US" sz="4300" dirty="0" smtClean="0"/>
              <a:t>It represents fond memories of growing up on the East Hill in the Clarence Hollow   </a:t>
            </a:r>
          </a:p>
          <a:p>
            <a:pPr marL="411480" lvl="1" indent="0">
              <a:buNone/>
            </a:pPr>
            <a:endParaRPr lang="en-US" sz="43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5423"/>
            <a:ext cx="10972800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1990</a:t>
            </a:r>
            <a:endParaRPr lang="en-US" sz="5400" dirty="0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710" y="2199725"/>
            <a:ext cx="5372556" cy="3393650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279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749" y="2262304"/>
            <a:ext cx="5688169" cy="434187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Peter was instrumental in moving the Goodrich-Landow Log Cabin circa 1825 to the Clarence Museum site</a:t>
            </a: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5423"/>
            <a:ext cx="10972800" cy="10668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1991</a:t>
            </a:r>
            <a:endParaRPr lang="en-US" sz="5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2401094"/>
            <a:ext cx="5384800" cy="4038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7603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aining presentation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aining presentation" id="{9308F140-5CDC-477D-BC4D-9C1906451284}" vid="{11C5112C-663B-4E6D-9D3D-2361F8FA32D6}"/>
    </a:ext>
  </a:extLst>
</a:theme>
</file>

<file path=ppt/theme/theme2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FD44557-C150-4AA7-97B1-62E80215203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Training presentation</Template>
  <TotalTime>0</TotalTime>
  <Words>2065</Words>
  <Application>Microsoft Office PowerPoint</Application>
  <PresentationFormat>Widescreen</PresentationFormat>
  <Paragraphs>187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Freestyle Script</vt:lpstr>
      <vt:lpstr>Georgia</vt:lpstr>
      <vt:lpstr>Wingdings 2</vt:lpstr>
      <vt:lpstr>Training presentation</vt:lpstr>
      <vt:lpstr>East Hill Foundation</vt:lpstr>
      <vt:lpstr>It Started with a Vision</vt:lpstr>
      <vt:lpstr>1986</vt:lpstr>
      <vt:lpstr>1986</vt:lpstr>
      <vt:lpstr>1987</vt:lpstr>
      <vt:lpstr>1988</vt:lpstr>
      <vt:lpstr>1989</vt:lpstr>
      <vt:lpstr>1990</vt:lpstr>
      <vt:lpstr>1991</vt:lpstr>
      <vt:lpstr>1992</vt:lpstr>
      <vt:lpstr>1992</vt:lpstr>
      <vt:lpstr>1995</vt:lpstr>
      <vt:lpstr>1998</vt:lpstr>
      <vt:lpstr>1999</vt:lpstr>
      <vt:lpstr>2000</vt:lpstr>
      <vt:lpstr>2001</vt:lpstr>
      <vt:lpstr>2002</vt:lpstr>
      <vt:lpstr>2004</vt:lpstr>
      <vt:lpstr>2007</vt:lpstr>
      <vt:lpstr>2008</vt:lpstr>
      <vt:lpstr>2009</vt:lpstr>
      <vt:lpstr>2010</vt:lpstr>
      <vt:lpstr>2010</vt:lpstr>
      <vt:lpstr>2011</vt:lpstr>
      <vt:lpstr>2011</vt:lpstr>
      <vt:lpstr>2012</vt:lpstr>
      <vt:lpstr>2013</vt:lpstr>
      <vt:lpstr>2014</vt:lpstr>
      <vt:lpstr>2015</vt:lpstr>
      <vt:lpstr>2016</vt:lpstr>
      <vt:lpstr>2016</vt:lpstr>
      <vt:lpstr>2016</vt:lpstr>
      <vt:lpstr>Looking to The Future…</vt:lpstr>
      <vt:lpstr>East Hill Foundation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2016-04-25T00:20:59Z</dcterms:created>
  <dcterms:modified xsi:type="dcterms:W3CDTF">2016-06-25T13:53:18Z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TC034606049991</vt:lpwstr>
  </property>
</Properties>
</file>